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130" r:id="rId2"/>
    <p:sldId id="4164" r:id="rId3"/>
    <p:sldId id="4162" r:id="rId4"/>
    <p:sldId id="4163" r:id="rId5"/>
    <p:sldId id="4143" r:id="rId6"/>
    <p:sldId id="4165" r:id="rId7"/>
    <p:sldId id="4166" r:id="rId8"/>
    <p:sldId id="4167" r:id="rId9"/>
    <p:sldId id="4168" r:id="rId10"/>
    <p:sldId id="4169" r:id="rId11"/>
    <p:sldId id="4170" r:id="rId12"/>
    <p:sldId id="4171" r:id="rId13"/>
    <p:sldId id="4172" r:id="rId14"/>
    <p:sldId id="4158" r:id="rId15"/>
    <p:sldId id="4161" r:id="rId16"/>
  </p:sldIdLst>
  <p:sldSz cx="12192000" cy="6858000"/>
  <p:notesSz cx="6858000" cy="9144000"/>
  <p:embeddedFontLs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2" autoAdjust="0"/>
    <p:restoredTop sz="96327"/>
  </p:normalViewPr>
  <p:slideViewPr>
    <p:cSldViewPr snapToGrid="0">
      <p:cViewPr>
        <p:scale>
          <a:sx n="66" d="100"/>
          <a:sy n="66" d="100"/>
        </p:scale>
        <p:origin x="4134" y="21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6123" y="1361431"/>
            <a:ext cx="6252845" cy="4135138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Модель склонности клиента к приобретению </a:t>
            </a:r>
            <a:r>
              <a:rPr lang="ru-RU" sz="6000" b="1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машиноместа</a:t>
            </a:r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 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 err="1">
                <a:latin typeface="CoFo Sans (Основной текст)"/>
                <a:cs typeface="Times New Roman" panose="02020603050405020304" charset="0"/>
              </a:rPr>
              <a:t>Пальчак</a:t>
            </a:r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 Тимофей ИСП-22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47BC-AEDE-A100-6B0F-6FAA29D39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BDE86DC-66A7-B460-E2D3-D85F6611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6. Балансировка классов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E08C4-57A3-BFEC-53A9-D5E6C74555C9}"/>
              </a:ext>
            </a:extLst>
          </p:cNvPr>
          <p:cNvSpPr txBox="1"/>
          <p:nvPr/>
        </p:nvSpPr>
        <p:spPr>
          <a:xfrm>
            <a:off x="724476" y="2717011"/>
            <a:ext cx="9931400" cy="14239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Применён </a:t>
            </a:r>
            <a:r>
              <a:rPr lang="ru-RU" sz="2400" b="1" dirty="0" err="1">
                <a:solidFill>
                  <a:srgbClr val="000000"/>
                </a:solidFill>
              </a:rPr>
              <a:t>RandomOverSampler</a:t>
            </a:r>
            <a:r>
              <a:rPr lang="ru-RU" sz="2400" dirty="0">
                <a:solidFill>
                  <a:srgbClr val="000000"/>
                </a:solidFill>
              </a:rPr>
              <a:t> на обучающих данных, это решает проблему сильного дисбаланса между популярными и редкими метками </a:t>
            </a:r>
          </a:p>
        </p:txBody>
      </p:sp>
    </p:spTree>
    <p:extLst>
      <p:ext uri="{BB962C8B-B14F-4D97-AF65-F5344CB8AC3E}">
        <p14:creationId xmlns:p14="http://schemas.microsoft.com/office/powerpoint/2010/main" val="14288479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4AB3-F556-B524-B671-44EB375CC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E856922-A58F-9D1C-F3D9-FEB41E6F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7. Алгоритмы и модель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A4701-79A9-CBD9-896E-BC1626DF549C}"/>
              </a:ext>
            </a:extLst>
          </p:cNvPr>
          <p:cNvSpPr txBox="1"/>
          <p:nvPr/>
        </p:nvSpPr>
        <p:spPr>
          <a:xfrm>
            <a:off x="724476" y="2359990"/>
            <a:ext cx="9931400" cy="21380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Почему выбран </a:t>
            </a:r>
            <a:r>
              <a:rPr lang="ru-RU" sz="2400" b="1" dirty="0" err="1">
                <a:solidFill>
                  <a:srgbClr val="000000"/>
                </a:solidFill>
              </a:rPr>
              <a:t>RandomForest</a:t>
            </a:r>
            <a:r>
              <a:rPr lang="ru-RU" sz="2400" dirty="0">
                <a:solidFill>
                  <a:srgbClr val="000000"/>
                </a:solidFill>
              </a:rPr>
              <a:t>:</a:t>
            </a:r>
          </a:p>
          <a:p>
            <a:pPr marL="800100" lvl="1" indent="-342900" algn="just" defTabSz="1828800" hangingPunct="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</a:rPr>
              <a:t>Работает стабильно</a:t>
            </a:r>
          </a:p>
          <a:p>
            <a:pPr marL="800100" lvl="1" indent="-342900" algn="just" defTabSz="1828800" hangingPunct="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</a:rPr>
              <a:t>Не требует масштабирования TF-IDF</a:t>
            </a:r>
          </a:p>
          <a:p>
            <a:pPr marL="800100" lvl="1" indent="-342900" algn="just" defTabSz="1828800" hangingPunct="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</a:rPr>
              <a:t>Даёт хорошие результаты без тонкой настройки</a:t>
            </a:r>
          </a:p>
        </p:txBody>
      </p:sp>
    </p:spTree>
    <p:extLst>
      <p:ext uri="{BB962C8B-B14F-4D97-AF65-F5344CB8AC3E}">
        <p14:creationId xmlns:p14="http://schemas.microsoft.com/office/powerpoint/2010/main" val="25718905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D735-354D-F542-327A-DB937D6A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C9AB930-30CF-1166-328B-0AABC464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8. Переобучение и стабильность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5529D-8A15-748B-751C-8603C85394DF}"/>
              </a:ext>
            </a:extLst>
          </p:cNvPr>
          <p:cNvSpPr txBox="1"/>
          <p:nvPr/>
        </p:nvSpPr>
        <p:spPr>
          <a:xfrm>
            <a:off x="724476" y="2920145"/>
            <a:ext cx="10248324" cy="10177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Переобучения не наблюдается: F1-score и ROC-AUC близки на обучаемых и применяемых</a:t>
            </a:r>
          </a:p>
        </p:txBody>
      </p:sp>
    </p:spTree>
    <p:extLst>
      <p:ext uri="{BB962C8B-B14F-4D97-AF65-F5344CB8AC3E}">
        <p14:creationId xmlns:p14="http://schemas.microsoft.com/office/powerpoint/2010/main" val="8142092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2AD3D-5A19-52F6-9D9B-7B156F98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BE19189-9459-88AA-D7D4-30A4EE2F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9. Сложности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018E-0DF5-7944-EB34-C6AFDC63CC6A}"/>
              </a:ext>
            </a:extLst>
          </p:cNvPr>
          <p:cNvSpPr txBox="1"/>
          <p:nvPr/>
        </p:nvSpPr>
        <p:spPr>
          <a:xfrm>
            <a:off x="724476" y="2359992"/>
            <a:ext cx="10248324" cy="21380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Решение дисбаланса классов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Сохранение модели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Интеграция модели в телеграм бота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Фильтрация нелогичных комментариев</a:t>
            </a:r>
          </a:p>
        </p:txBody>
      </p:sp>
    </p:spTree>
    <p:extLst>
      <p:ext uri="{BB962C8B-B14F-4D97-AF65-F5344CB8AC3E}">
        <p14:creationId xmlns:p14="http://schemas.microsoft.com/office/powerpoint/2010/main" val="11559143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Пример работы бота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84D96F-7E0A-C902-F85B-A3AA63C5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54" y="1988819"/>
            <a:ext cx="5351901" cy="33740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9FD8E6-1F4A-683D-6043-9CDDCF59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05" y="1988819"/>
            <a:ext cx="6106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9380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406482" y="406976"/>
            <a:ext cx="3379033" cy="919401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54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Вывод: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1190063" y="2962889"/>
            <a:ext cx="9811872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Построена модель классификации пользовательских отзывов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Кросс-валидация показала хорошие результаты (F1 ~ 0.85, ROC-AUC ~ 0.92)</a:t>
            </a:r>
          </a:p>
          <a:p>
            <a:pPr marL="457200" indent="-457200" algn="ctr">
              <a:buFont typeface="+mj-lt"/>
              <a:buAutoNum type="arabicPeriod"/>
            </a:pPr>
            <a:endParaRPr lang="ru-RU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3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CF027-C3EF-AEBF-2705-E3FAF11B0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D0F357F-06FD-3BC3-B73E-167A3D862954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43E7A92-434F-2A1B-708D-C9ECCDE16A6D}"/>
              </a:ext>
            </a:extLst>
          </p:cNvPr>
          <p:cNvSpPr/>
          <p:nvPr/>
        </p:nvSpPr>
        <p:spPr>
          <a:xfrm>
            <a:off x="400050" y="2696654"/>
            <a:ext cx="11306175" cy="2043113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4000" dirty="0">
                <a:solidFill>
                  <a:schemeClr val="accent6"/>
                </a:solidFill>
                <a:cs typeface="Times New Roman" panose="02020603050405020304" charset="0"/>
              </a:rPr>
              <a:t>Построить модель, способную точно определять, какие аспекты сервиса были затронуты в тексте отзыва</a:t>
            </a:r>
          </a:p>
        </p:txBody>
      </p:sp>
      <p:sp>
        <p:nvSpPr>
          <p:cNvPr id="10" name="Блок-схема: завершение 9">
            <a:extLst>
              <a:ext uri="{FF2B5EF4-FFF2-40B4-BE49-F238E27FC236}">
                <a16:creationId xmlns:a16="http://schemas.microsoft.com/office/drawing/2014/main" id="{E03476E3-1BD2-C11B-8C0D-D0F8A5CF011F}"/>
              </a:ext>
            </a:extLst>
          </p:cNvPr>
          <p:cNvSpPr/>
          <p:nvPr/>
        </p:nvSpPr>
        <p:spPr>
          <a:xfrm>
            <a:off x="3332146" y="514656"/>
            <a:ext cx="5409398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en-US" sz="4400" dirty="0">
                <a:latin typeface="+mj-lt"/>
                <a:sym typeface="CoFo Sans" panose="020B0503030202060203"/>
              </a:rPr>
              <a:t>Цель работы</a:t>
            </a:r>
            <a:endParaRPr kumimoji="0" lang="ru-RU" altLang="en-US" sz="44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98986157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906F-F62C-C85B-90BB-21694840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A1E1325-EBCD-682C-1B16-E2A46FD4F35E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257CF5F-E2A2-4C67-F87D-2016E444EA03}"/>
              </a:ext>
            </a:extLst>
          </p:cNvPr>
          <p:cNvSpPr/>
          <p:nvPr/>
        </p:nvSpPr>
        <p:spPr>
          <a:xfrm>
            <a:off x="400050" y="2526395"/>
            <a:ext cx="11306175" cy="23836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accent6"/>
                </a:solidFill>
              </a:rPr>
              <a:t>Подготовка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accent6"/>
                </a:solidFill>
              </a:rPr>
              <a:t>Предварительный анализ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accent6"/>
                </a:solidFill>
              </a:rPr>
              <a:t>Отбор признаков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accent6"/>
                </a:solidFill>
              </a:rPr>
              <a:t>Инженерия признаков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accent6"/>
                </a:solidFill>
              </a:rPr>
              <a:t>Кросс-валидация</a:t>
            </a:r>
          </a:p>
        </p:txBody>
      </p:sp>
      <p:sp>
        <p:nvSpPr>
          <p:cNvPr id="10" name="Блок-схема: завершение 9">
            <a:extLst>
              <a:ext uri="{FF2B5EF4-FFF2-40B4-BE49-F238E27FC236}">
                <a16:creationId xmlns:a16="http://schemas.microsoft.com/office/drawing/2014/main" id="{4E67D3AC-E6DB-1CFB-7698-4FE346063A65}"/>
              </a:ext>
            </a:extLst>
          </p:cNvPr>
          <p:cNvSpPr/>
          <p:nvPr/>
        </p:nvSpPr>
        <p:spPr>
          <a:xfrm>
            <a:off x="3332146" y="514656"/>
            <a:ext cx="5409398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en-US" sz="4400" dirty="0">
                <a:latin typeface="+mj-lt"/>
                <a:sym typeface="CoFo Sans" panose="020B0503030202060203"/>
              </a:rPr>
              <a:t>Этапы выполнения </a:t>
            </a:r>
            <a:endParaRPr kumimoji="0" lang="ru-RU" altLang="en-US" sz="44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47616636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7C670-AF6C-DA0F-1662-C0DFC0224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8C28D69-D87B-0A01-3E7C-B4A41F2E1DDC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82CB912-EE52-286E-198F-FD41F231B926}"/>
              </a:ext>
            </a:extLst>
          </p:cNvPr>
          <p:cNvSpPr/>
          <p:nvPr/>
        </p:nvSpPr>
        <p:spPr>
          <a:xfrm>
            <a:off x="400050" y="2526393"/>
            <a:ext cx="11306175" cy="23836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ru-RU" sz="2800" dirty="0">
                <a:solidFill>
                  <a:schemeClr val="accent6"/>
                </a:solidFill>
              </a:rPr>
              <a:t>Балансировка классов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ru-RU" sz="2800" dirty="0">
                <a:solidFill>
                  <a:schemeClr val="accent6"/>
                </a:solidFill>
              </a:rPr>
              <a:t>Алгоритмы и модель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ru-RU" sz="2800" dirty="0">
                <a:solidFill>
                  <a:schemeClr val="accent6"/>
                </a:solidFill>
              </a:rPr>
              <a:t>Переобучение и стабильность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ru-RU" sz="2800" dirty="0">
                <a:solidFill>
                  <a:schemeClr val="accent6"/>
                </a:solidFill>
              </a:rPr>
              <a:t>Сложности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ru-RU" sz="2800" dirty="0">
                <a:solidFill>
                  <a:schemeClr val="accent6"/>
                </a:solidFill>
              </a:rPr>
              <a:t>Выводы</a:t>
            </a:r>
          </a:p>
        </p:txBody>
      </p:sp>
      <p:sp>
        <p:nvSpPr>
          <p:cNvPr id="10" name="Блок-схема: завершение 9">
            <a:extLst>
              <a:ext uri="{FF2B5EF4-FFF2-40B4-BE49-F238E27FC236}">
                <a16:creationId xmlns:a16="http://schemas.microsoft.com/office/drawing/2014/main" id="{9E987AFB-9356-66E1-9EF4-39CE0E787567}"/>
              </a:ext>
            </a:extLst>
          </p:cNvPr>
          <p:cNvSpPr/>
          <p:nvPr/>
        </p:nvSpPr>
        <p:spPr>
          <a:xfrm>
            <a:off x="3332146" y="514656"/>
            <a:ext cx="5409398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en-US" sz="4400" dirty="0">
                <a:latin typeface="+mj-lt"/>
                <a:sym typeface="CoFo Sans" panose="020B0503030202060203"/>
              </a:rPr>
              <a:t>Этапы выполнения </a:t>
            </a:r>
            <a:endParaRPr kumimoji="0" lang="ru-RU" altLang="en-US" sz="44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7531165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1. Подготовка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8C384-1830-CDCE-2F92-736BACC240F6}"/>
              </a:ext>
            </a:extLst>
          </p:cNvPr>
          <p:cNvSpPr txBox="1"/>
          <p:nvPr/>
        </p:nvSpPr>
        <p:spPr>
          <a:xfrm>
            <a:off x="724476" y="2208153"/>
            <a:ext cx="9931400" cy="24416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sym typeface="CoFo Sans" panose="020B0503030202060203"/>
              </a:rPr>
              <a:t>Использованы два датасета: исходные комментарии и размеченные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sym typeface="CoFo Sans" panose="020B0503030202060203"/>
              </a:rPr>
              <a:t>Проведена очистка разметки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sym typeface="CoFo Sans" panose="020B0503030202060203"/>
              </a:rPr>
              <a:t>Удалены дубликаты и ненужных столбцы (</a:t>
            </a:r>
            <a:r>
              <a:rPr lang="ru-RU" sz="2400" dirty="0" err="1">
                <a:solidFill>
                  <a:srgbClr val="000000"/>
                </a:solidFill>
                <a:sym typeface="CoFo Sans" panose="020B0503030202060203"/>
              </a:rPr>
              <a:t>created_at</a:t>
            </a:r>
            <a:r>
              <a:rPr lang="ru-RU" sz="2400" dirty="0">
                <a:solidFill>
                  <a:srgbClr val="000000"/>
                </a:solidFill>
                <a:sym typeface="CoFo Sans" panose="020B0503030202060203"/>
              </a:rPr>
              <a:t>, </a:t>
            </a:r>
            <a:r>
              <a:rPr lang="ru-RU" sz="2400" dirty="0" err="1">
                <a:solidFill>
                  <a:srgbClr val="000000"/>
                </a:solidFill>
                <a:sym typeface="CoFo Sans" panose="020B0503030202060203"/>
              </a:rPr>
              <a:t>updated_at</a:t>
            </a:r>
            <a:r>
              <a:rPr lang="ru-RU" sz="2400" dirty="0">
                <a:solidFill>
                  <a:srgbClr val="000000"/>
                </a:solidFill>
                <a:sym typeface="CoFo Sans" panose="020B0503030202060203"/>
              </a:rPr>
              <a:t> и др.)</a:t>
            </a:r>
          </a:p>
        </p:txBody>
      </p:sp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3052B-33BC-7072-8180-6F978E69D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706239B-EEF7-BB46-274F-970EA17B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2. Предварительный анализ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CA305-24A1-E014-96D2-0C9B54C48718}"/>
              </a:ext>
            </a:extLst>
          </p:cNvPr>
          <p:cNvSpPr txBox="1"/>
          <p:nvPr/>
        </p:nvSpPr>
        <p:spPr>
          <a:xfrm>
            <a:off x="724476" y="2156857"/>
            <a:ext cx="9931400" cy="25442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Проведён подсчёт частотности категорий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Проанализированы дубликаты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Построены облака слов для наиболее частотных меток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Частотный анализ помог выявить ключевые слова, связанные с каждой категорией.</a:t>
            </a:r>
          </a:p>
        </p:txBody>
      </p:sp>
    </p:spTree>
    <p:extLst>
      <p:ext uri="{BB962C8B-B14F-4D97-AF65-F5344CB8AC3E}">
        <p14:creationId xmlns:p14="http://schemas.microsoft.com/office/powerpoint/2010/main" val="18244980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49079-F0D5-57D8-7845-F6F0A2A18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0A634E6-6150-1E27-3D22-D1BAFD02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3. Отбор признаков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D56F4-EB23-8EC3-8101-5325594DD3E1}"/>
              </a:ext>
            </a:extLst>
          </p:cNvPr>
          <p:cNvSpPr txBox="1"/>
          <p:nvPr/>
        </p:nvSpPr>
        <p:spPr>
          <a:xfrm>
            <a:off x="724476" y="1953726"/>
            <a:ext cx="9931400" cy="295055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Испробованные подходы:</a:t>
            </a:r>
          </a:p>
          <a:p>
            <a:pPr marL="800100" lvl="1" indent="-342900" algn="just" defTabSz="1828800" hangingPunct="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</a:rPr>
              <a:t>TF-IDF векторизация текста (5000 признаков)</a:t>
            </a:r>
          </a:p>
          <a:p>
            <a:pPr marL="800100" lvl="1" indent="-342900" algn="just" defTabSz="1828800" hangingPunct="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</a:rPr>
              <a:t>Дополнительные числовые признаки: длина текста, число слов, пунктуация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 startAt="2"/>
            </a:pPr>
            <a:r>
              <a:rPr lang="ru-RU" sz="2400" dirty="0">
                <a:solidFill>
                  <a:srgbClr val="000000"/>
                </a:solidFill>
              </a:rPr>
              <a:t>Итог: Объединение TF-IDF и кастомных признаков показало наилучшие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1152031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CDF49-BFA7-3A1F-3B83-94B71C7E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95D215-F615-A356-FAA2-048F20FD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4. Инженерия признаков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AA2C9-2660-79CD-7949-F2DBFBA49F8C}"/>
              </a:ext>
            </a:extLst>
          </p:cNvPr>
          <p:cNvSpPr txBox="1"/>
          <p:nvPr/>
        </p:nvSpPr>
        <p:spPr>
          <a:xfrm>
            <a:off x="724476" y="2156859"/>
            <a:ext cx="9931400" cy="25442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Добавленные фичи:</a:t>
            </a:r>
          </a:p>
          <a:p>
            <a:pPr marL="800100" lvl="1" indent="-342900" algn="just" defTabSz="1828800" hangingPunct="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</a:rPr>
              <a:t>Длина текста, число слов, количество знаков препинания</a:t>
            </a:r>
          </a:p>
          <a:p>
            <a:pPr marL="800100" lvl="1" indent="-342900" algn="just" defTabSz="1828800" hangingPunct="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</a:rPr>
              <a:t>Все числовые признаки стандартизированы </a:t>
            </a:r>
          </a:p>
          <a:p>
            <a:pPr lvl="1" algn="just"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</a:rPr>
              <a:t>Эти фичи усилили модель, особенно в случаях коротких или однородных текстов.</a:t>
            </a:r>
          </a:p>
        </p:txBody>
      </p:sp>
    </p:spTree>
    <p:extLst>
      <p:ext uri="{BB962C8B-B14F-4D97-AF65-F5344CB8AC3E}">
        <p14:creationId xmlns:p14="http://schemas.microsoft.com/office/powerpoint/2010/main" val="17750369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16A5D-472E-6CF9-1097-8E51360E9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CA1DBDF-052A-BC47-1C76-58FE821D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5. Кросс-валидация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6310A-CF03-CAA9-828A-56F12DF66B0F}"/>
              </a:ext>
            </a:extLst>
          </p:cNvPr>
          <p:cNvSpPr txBox="1"/>
          <p:nvPr/>
        </p:nvSpPr>
        <p:spPr>
          <a:xfrm>
            <a:off x="724476" y="2614419"/>
            <a:ext cx="10248324" cy="162916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Использована 5-кратная кросс-валидация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Оценка по метрикам f1_score и ROC-AUC на каждом отрезке данных</a:t>
            </a:r>
          </a:p>
          <a:p>
            <a:pPr marL="514350" indent="-514350" algn="just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</a:rPr>
              <a:t>Обеспечена стабильность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14380993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295</Words>
  <Application>Microsoft Office PowerPoint</Application>
  <PresentationFormat>Широкоэкранный</PresentationFormat>
  <Paragraphs>57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CoFo Sans</vt:lpstr>
      <vt:lpstr>Times New Roman</vt:lpstr>
      <vt:lpstr>Arial</vt:lpstr>
      <vt:lpstr>CoFo Sans (Основной текст)</vt:lpstr>
      <vt:lpstr>Calibri</vt:lpstr>
      <vt:lpstr>CoFo Sans Medium</vt:lpstr>
      <vt:lpstr>Тема1</vt:lpstr>
      <vt:lpstr>Модель склонности клиента к приобретению машиноместа </vt:lpstr>
      <vt:lpstr>Презентация PowerPoint</vt:lpstr>
      <vt:lpstr>Презентация PowerPoint</vt:lpstr>
      <vt:lpstr>Презентация PowerPoint</vt:lpstr>
      <vt:lpstr>1. Подготовка данных</vt:lpstr>
      <vt:lpstr>2. Предварительный анализ</vt:lpstr>
      <vt:lpstr>3. Отбор признаков</vt:lpstr>
      <vt:lpstr>4. Инженерия признаков</vt:lpstr>
      <vt:lpstr>5. Кросс-валидация</vt:lpstr>
      <vt:lpstr>6. Балансировка классов</vt:lpstr>
      <vt:lpstr>7. Алгоритмы и модель</vt:lpstr>
      <vt:lpstr>8. Переобучение и стабильность</vt:lpstr>
      <vt:lpstr>9. Сложности</vt:lpstr>
      <vt:lpstr>Пример работы бота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Timofey Palchak</cp:lastModifiedBy>
  <cp:revision>967</cp:revision>
  <dcterms:created xsi:type="dcterms:W3CDTF">2022-08-25T11:16:00Z</dcterms:created>
  <dcterms:modified xsi:type="dcterms:W3CDTF">2025-05-18T19:07:12Z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